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2" r:id="rId2"/>
    <p:sldId id="263" r:id="rId3"/>
    <p:sldId id="264" r:id="rId4"/>
    <p:sldId id="265" r:id="rId5"/>
    <p:sldId id="266" r:id="rId6"/>
    <p:sldId id="261" r:id="rId7"/>
    <p:sldId id="267" r:id="rId8"/>
    <p:sldId id="268" r:id="rId9"/>
    <p:sldId id="258" r:id="rId10"/>
    <p:sldId id="259" r:id="rId11"/>
    <p:sldId id="260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hlinkClick r:id="rId3"/>
              </a:rPr>
              <a:t>유명세를 거부하는 혐핫신드롬</a:t>
            </a:r>
            <a:r>
              <a:rPr lang="en-US" altLang="ko-KR" smtClean="0">
                <a:hlinkClick r:id="rId3"/>
              </a:rPr>
              <a:t>, </a:t>
            </a:r>
            <a:r>
              <a:rPr lang="ko-KR" altLang="en-US" smtClean="0">
                <a:hlinkClick r:id="rId3"/>
              </a:rPr>
              <a:t>무슨 일일까</a:t>
            </a:r>
            <a:r>
              <a:rPr lang="en-US" altLang="ko-KR" smtClean="0">
                <a:hlinkClick r:id="rId3"/>
              </a:rPr>
              <a:t>? - </a:t>
            </a:r>
            <a:r>
              <a:rPr lang="ko-KR" altLang="en-US" smtClean="0">
                <a:hlinkClick r:id="rId3"/>
              </a:rPr>
              <a:t>매일신문 </a:t>
            </a:r>
            <a:r>
              <a:rPr lang="en-US" altLang="ko-KR" smtClean="0">
                <a:hlinkClick r:id="rId3"/>
              </a:rPr>
              <a:t>(imaeil.com)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mtClean="0"/>
              <a:t>왜 사람들은 인스타 이미지를 통해서 음식점을 확인하고</a:t>
            </a:r>
            <a:r>
              <a:rPr lang="en-US" altLang="ko-KR" sz="1200" smtClean="0"/>
              <a:t>, </a:t>
            </a:r>
            <a:r>
              <a:rPr lang="ko-KR" altLang="en-US" sz="1200" smtClean="0"/>
              <a:t>유명하지 않지만 맛있어보이는 집을 찾아가려고 하는건가</a:t>
            </a:r>
            <a:r>
              <a:rPr lang="en-US" altLang="ko-KR" sz="1200" smtClean="0"/>
              <a:t>?</a:t>
            </a:r>
            <a:endParaRPr lang="ko-KR" altLang="en-US" sz="120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5.png"/><Relationship Id="rId12" Type="http://schemas.openxmlformats.org/officeDocument/2006/relationships/image" Target="NUL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NUL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NULL"/><Relationship Id="rId4" Type="http://schemas.openxmlformats.org/officeDocument/2006/relationships/image" Target="../media/image23.jpe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g"/><Relationship Id="rId11" Type="http://schemas.openxmlformats.org/officeDocument/2006/relationships/image" Target="../media/image30.wmf"/><Relationship Id="rId5" Type="http://schemas.openxmlformats.org/officeDocument/2006/relationships/image" Target="../media/image33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441054" y="2458433"/>
            <a:ext cx="7541146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3600" i="1" kern="0" dirty="0" smtClean="0">
                <a:solidFill>
                  <a:prstClr val="white"/>
                </a:solidFill>
                <a:latin typeface="+mn-ea"/>
              </a:rPr>
              <a:t>   CNN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기반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 </a:t>
            </a:r>
            <a:r>
              <a:rPr lang="ko-KR" altLang="en-US" sz="3600" i="1" kern="0" dirty="0" err="1" smtClean="0">
                <a:solidFill>
                  <a:prstClr val="white"/>
                </a:solidFill>
                <a:latin typeface="+mn-ea"/>
              </a:rPr>
              <a:t>전이학습을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통한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smtClean="0">
                <a:solidFill>
                  <a:prstClr val="white"/>
                </a:solidFill>
                <a:latin typeface="+mn-ea"/>
              </a:rPr>
              <a:t>  음식 이미지 </a:t>
            </a:r>
            <a:r>
              <a:rPr lang="en-US" altLang="ko-KR" sz="3600" i="1" kern="0" smtClean="0">
                <a:solidFill>
                  <a:prstClr val="white"/>
                </a:solidFill>
                <a:latin typeface="+mn-ea"/>
              </a:rPr>
              <a:t>Classification</a:t>
            </a:r>
            <a:endParaRPr lang="ko-KR" altLang="en-US" sz="36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22318" y="2578821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09800" y="2452051"/>
            <a:ext cx="7376160" cy="1938905"/>
            <a:chOff x="10201101" y="223837"/>
            <a:chExt cx="1753058" cy="722815"/>
          </a:xfrm>
        </p:grpSpPr>
        <p:sp>
          <p:nvSpPr>
            <p:cNvPr id="33" name="자유형 32"/>
            <p:cNvSpPr/>
            <p:nvPr/>
          </p:nvSpPr>
          <p:spPr>
            <a:xfrm>
              <a:off x="10201101" y="226216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5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 smtClean="0">
                <a:solidFill>
                  <a:srgbClr val="78808D"/>
                </a:solidFill>
              </a:rPr>
              <a:t>학습</a:t>
            </a:r>
            <a:endParaRPr lang="ko-KR" altLang="en-US" sz="2400" b="1">
              <a:solidFill>
                <a:srgbClr val="78808D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415212"/>
            <a:ext cx="6456938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rgbClr val="54A0F4"/>
                </a:solidFill>
              </a:rPr>
              <a:t>Ensemble Classification : Weighted Vote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srgbClr val="44546A"/>
                </a:solidFill>
              </a:rPr>
              <a:t>Fine Tuning : </a:t>
            </a:r>
            <a:r>
              <a:rPr lang="ko-KR" altLang="en-US" sz="1400" smtClean="0">
                <a:solidFill>
                  <a:srgbClr val="44546A"/>
                </a:solidFill>
              </a:rPr>
              <a:t>전체 </a:t>
            </a:r>
            <a:r>
              <a:rPr lang="en-US" altLang="ko-KR" sz="1400" smtClean="0">
                <a:solidFill>
                  <a:srgbClr val="44546A"/>
                </a:solidFill>
              </a:rPr>
              <a:t>Weight Update, Class</a:t>
            </a:r>
            <a:r>
              <a:rPr lang="ko-KR" altLang="en-US" sz="1400" smtClean="0">
                <a:solidFill>
                  <a:srgbClr val="44546A"/>
                </a:solidFill>
              </a:rPr>
              <a:t>에 맞춰 </a:t>
            </a:r>
            <a:r>
              <a:rPr lang="en-US" altLang="ko-KR" sz="1400" smtClean="0">
                <a:solidFill>
                  <a:srgbClr val="44546A"/>
                </a:solidFill>
              </a:rPr>
              <a:t>FC Layer </a:t>
            </a:r>
            <a:r>
              <a:rPr lang="ko-KR" altLang="en-US" sz="1400" smtClean="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rgbClr val="44546A"/>
                </a:solidFill>
              </a:rPr>
              <a:t>각 모델의 마지막 </a:t>
            </a:r>
            <a:r>
              <a:rPr lang="en-US" altLang="ko-KR" sz="1400" smtClean="0">
                <a:solidFill>
                  <a:srgbClr val="44546A"/>
                </a:solidFill>
              </a:rPr>
              <a:t>Layer</a:t>
            </a:r>
            <a:r>
              <a:rPr lang="ko-KR" altLang="en-US" sz="1400" smtClean="0">
                <a:solidFill>
                  <a:srgbClr val="44546A"/>
                </a:solidFill>
              </a:rPr>
              <a:t>에 </a:t>
            </a:r>
            <a:r>
              <a:rPr lang="en-US" altLang="ko-KR" sz="1400" smtClean="0">
                <a:solidFill>
                  <a:srgbClr val="44546A"/>
                </a:solidFill>
              </a:rPr>
              <a:t>Softmax</a:t>
            </a:r>
            <a:r>
              <a:rPr lang="ko-KR" altLang="en-US" sz="1400" smtClean="0">
                <a:solidFill>
                  <a:srgbClr val="44546A"/>
                </a:solidFill>
              </a:rPr>
              <a:t>를 사용 → </a:t>
            </a:r>
            <a:r>
              <a:rPr lang="en-US" altLang="ko-KR" sz="1400" smtClean="0">
                <a:solidFill>
                  <a:srgbClr val="44546A"/>
                </a:solidFill>
              </a:rPr>
              <a:t>Voting</a:t>
            </a:r>
            <a:r>
              <a:rPr lang="ko-KR" altLang="en-US" sz="1400" smtClean="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4976" y="996307"/>
            <a:ext cx="486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4A0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4108" y="108314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36323" y="1607206"/>
            <a:ext cx="0" cy="268775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1" y="1711161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0" y="2371627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049192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706834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304120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157419" y="3571219"/>
            <a:ext cx="126630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3278" y="1628112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83278" y="2272451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83277" y="2963746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19486" y="3609007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stCxn id="54" idx="3"/>
            <a:endCxn id="15" idx="1"/>
          </p:cNvCxnSpPr>
          <p:nvPr/>
        </p:nvCxnSpPr>
        <p:spPr>
          <a:xfrm>
            <a:off x="2150982" y="1904964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5" idx="3"/>
            <a:endCxn id="15" idx="1"/>
          </p:cNvCxnSpPr>
          <p:nvPr/>
        </p:nvCxnSpPr>
        <p:spPr>
          <a:xfrm>
            <a:off x="2150981" y="2565430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6" idx="3"/>
            <a:endCxn id="15" idx="1"/>
          </p:cNvCxnSpPr>
          <p:nvPr/>
        </p:nvCxnSpPr>
        <p:spPr>
          <a:xfrm flipV="1">
            <a:off x="2150980" y="2861909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7" idx="3"/>
            <a:endCxn id="15" idx="1"/>
          </p:cNvCxnSpPr>
          <p:nvPr/>
        </p:nvCxnSpPr>
        <p:spPr>
          <a:xfrm flipV="1">
            <a:off x="2150980" y="2861909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991315" y="1813265"/>
            <a:ext cx="159851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873042" y="1222532"/>
            <a:ext cx="2126367" cy="415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866105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3155672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3160913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869936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3179488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3164628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513093" y="2744941"/>
            <a:ext cx="22493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741429" y="4075215"/>
            <a:ext cx="1903085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430044" y="2741069"/>
            <a:ext cx="1774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9135365" y="4054659"/>
            <a:ext cx="23642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적절한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보이나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5 epoch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학습하여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3557" y="1359874"/>
            <a:ext cx="397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활용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및 모델 성능 향상에 대한 고찰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62689" y="145215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1075" y="1740960"/>
            <a:ext cx="11413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모델의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수는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17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실현 가능성만 확인하였으며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실제 활용을 위해서는 더 많은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 사진이 모델이 학습한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중에 없을 경우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분류할 수 있는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학습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여러 종류의 불특정 음식 사진들을 모아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 후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구현해보았으나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전체적인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하락 ⇒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추가 검토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프로젝트에서는 빠른 학습을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위해</a:t>
            </a:r>
            <a:r>
              <a:rPr kumimoji="0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 smtClean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Parameter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적은 모델을 활용했으나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성능이 월등한 </a:t>
            </a: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모델 활용 시 정확도 향상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기대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Top1 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91%, parameter 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Model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90.98%,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2440M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</a:t>
            </a:r>
            <a:endParaRPr kumimoji="0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*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EfficientNetV2M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86.1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%, parameter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80.1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프로젝트 개요 및 준비과정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맛집 검색 방법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혐핫 신드롬이란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전이학습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ea typeface="Tmon몬소리 Black" panose="02000A03000000000000"/>
              </a:rPr>
              <a:t>맛집 검색 방법 </a:t>
            </a:r>
            <a:endParaRPr lang="ko-KR" altLang="en-US">
              <a:ea typeface="Tmon몬소리 Black" panose="02000A0300000000000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ea typeface="Tmon몬소리 Black" panose="02000A03000000000000"/>
                </a:rPr>
                <a:t>하수</a:t>
              </a:r>
              <a:endParaRPr lang="ko-KR" altLang="en-US" sz="1600" b="1">
                <a:ea typeface="Tmon몬소리 Black" panose="02000A03000000000000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</a:t>
              </a:r>
              <a:r>
                <a:rPr lang="ko-KR" altLang="en-US" sz="1600" b="1">
                  <a:ea typeface="Tmon몬소리 Black" panose="02000A03000000000000"/>
                </a:rPr>
                <a:t>수</a:t>
              </a:r>
              <a:endParaRPr lang="ko-KR" altLang="en-US" sz="1600" b="1">
                <a:ea typeface="Tmon몬소리 Black" panose="02000A03000000000000"/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</a:t>
              </a:r>
              <a:r>
                <a:rPr lang="ko-KR" altLang="en-US" sz="1600" b="1">
                  <a:ea typeface="Tmon몬소리 Black" panose="02000A03000000000000"/>
                </a:rPr>
                <a:t>수</a:t>
              </a:r>
              <a:endParaRPr lang="ko-KR" altLang="en-US" sz="1600" b="1">
                <a:ea typeface="Tmon몬소리 Black" panose="02000A03000000000000"/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네이버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방문자리뷰 등 상세정보 습득</a:t>
            </a:r>
            <a:endParaRPr lang="en-US" altLang="ko-KR" sz="1600" b="1" spc="-5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특정 어플리케이션 이용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smtClean="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ea typeface="Tmon몬소리 Black" panose="02000A03000000000000"/>
              </a:rPr>
              <a:t>Git Hub Tool</a:t>
            </a:r>
            <a:endParaRPr lang="ko-KR" altLang="en-US">
              <a:ea typeface="Tmon몬소리 Black" panose="02000A03000000000000"/>
            </a:endParaRPr>
          </a:p>
        </p:txBody>
      </p:sp>
      <p:pic>
        <p:nvPicPr>
          <p:cNvPr id="4098" name="Picture 2" descr="post-thumbn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8" y="1756656"/>
            <a:ext cx="6322837" cy="35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깃허브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54" y="1756656"/>
            <a:ext cx="1293418" cy="6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45" y="1604831"/>
            <a:ext cx="4671935" cy="1866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332" y="1604831"/>
            <a:ext cx="4653928" cy="32463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3680" y="5770011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???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7774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48" name="원호 47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원호 7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83" name="원호 82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87" name="원호 86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타원 93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 smtClean="0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95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Transfer Model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448578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44292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</a:t>
            </a:r>
            <a:r>
              <a:rPr lang="en-US" altLang="ko-KR" sz="1400" b="1" smtClean="0">
                <a:solidFill>
                  <a:srgbClr val="78808D"/>
                </a:solidFill>
              </a:rPr>
              <a:t>Crawling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168894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364622" y="230983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이미지 분류 </a:t>
            </a:r>
            <a:r>
              <a:rPr lang="en-US" altLang="ko-KR" sz="1200" smtClean="0">
                <a:solidFill>
                  <a:srgbClr val="78808D"/>
                </a:solidFill>
              </a:rPr>
              <a:t>Pretrained Model </a:t>
            </a:r>
            <a:r>
              <a:rPr lang="ko-KR" altLang="en-US" sz="1200" smtClean="0">
                <a:solidFill>
                  <a:srgbClr val="78808D"/>
                </a:solidFill>
              </a:rPr>
              <a:t>활용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Fine Tuning</a:t>
            </a:r>
            <a:r>
              <a:rPr lang="ko-KR" altLang="en-US" sz="1200" smtClean="0">
                <a:solidFill>
                  <a:srgbClr val="78808D"/>
                </a:solidFill>
              </a:rPr>
              <a:t>을 통한 모델 학습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2" y="2168894"/>
            <a:ext cx="29863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Soft Vote</a:t>
            </a:r>
            <a:r>
              <a:rPr lang="ko-KR" altLang="en-US" sz="1200" smtClean="0">
                <a:solidFill>
                  <a:srgbClr val="78808D"/>
                </a:solidFill>
              </a:rPr>
              <a:t>를 활용한 최종 모델 구현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964520" y="230983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0490" y="1662420"/>
            <a:ext cx="900000" cy="900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9084" y="1662420"/>
            <a:ext cx="927931" cy="900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22090" t="19580" r="19922" b="19651"/>
          <a:stretch/>
        </p:blipFill>
        <p:spPr>
          <a:xfrm>
            <a:off x="10657663" y="1662420"/>
            <a:ext cx="858808" cy="9000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5609" y="1662420"/>
            <a:ext cx="883460" cy="9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0199" y="2782717"/>
            <a:ext cx="2619710" cy="728685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rgbClr val="44546A"/>
                </a:solidFill>
              </a:rPr>
              <a:t>EfficientNetV2</a:t>
            </a:r>
            <a:r>
              <a:rPr lang="en-US" altLang="ko-KR" sz="1400" b="1" smtClean="0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44546A"/>
                </a:solidFill>
              </a:rPr>
              <a:t>Training Efficiency</a:t>
            </a:r>
            <a:r>
              <a:rPr lang="ko-KR" altLang="en-US" sz="1600" smtClean="0">
                <a:solidFill>
                  <a:srgbClr val="44546A"/>
                </a:solidFill>
              </a:rPr>
              <a:t>를 극대화한 </a:t>
            </a:r>
            <a:r>
              <a:rPr lang="en-US" altLang="ko-KR" sz="1600" smtClean="0">
                <a:solidFill>
                  <a:srgbClr val="44546A"/>
                </a:solidFill>
              </a:rPr>
              <a:t>CNN </a:t>
            </a:r>
            <a:r>
              <a:rPr lang="ko-KR" altLang="en-US" sz="1600" smtClean="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smtClean="0">
                <a:solidFill>
                  <a:srgbClr val="44546A"/>
                </a:solidFill>
              </a:rPr>
              <a:t>[ EfficientNetV2</a:t>
            </a:r>
            <a:r>
              <a:rPr lang="en-US" altLang="ko-KR" sz="1000">
                <a:solidFill>
                  <a:srgbClr val="44546A"/>
                </a:solidFill>
              </a:rPr>
              <a:t>: Smaller Models and Faster </a:t>
            </a:r>
            <a:r>
              <a:rPr lang="en-US" altLang="ko-KR" sz="1000" smtClean="0">
                <a:solidFill>
                  <a:srgbClr val="44546A"/>
                </a:solidFill>
              </a:rPr>
              <a:t>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 rot="18900000"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rgbClr val="44546A"/>
                </a:solidFill>
              </a:rPr>
              <a:t>Xception</a:t>
            </a:r>
            <a:r>
              <a:rPr lang="en-US" altLang="ko-KR" sz="1400" b="1" smtClean="0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rgbClr val="44546A"/>
                </a:solidFill>
              </a:rPr>
              <a:t>독립적인 </a:t>
            </a:r>
            <a:r>
              <a:rPr lang="en-US" altLang="ko-KR" sz="1600" smtClean="0">
                <a:solidFill>
                  <a:srgbClr val="44546A"/>
                </a:solidFill>
              </a:rPr>
              <a:t>Spatial Correlation</a:t>
            </a:r>
            <a:r>
              <a:rPr lang="ko-KR" altLang="en-US" sz="1600" smtClean="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Separable Convoltuion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8" y="3052782"/>
            <a:ext cx="418459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610240" y="321482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Pretrained Model example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741</Words>
  <Application>Microsoft Office PowerPoint</Application>
  <PresentationFormat>와이드스크린</PresentationFormat>
  <Paragraphs>173</Paragraphs>
  <Slides>12</Slides>
  <Notes>1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Aharoni</vt:lpstr>
      <vt:lpstr>Tmon몬소리 Black</vt:lpstr>
      <vt:lpstr>맑은 고딕</vt:lpstr>
      <vt:lpstr>함초롬돋움</vt:lpstr>
      <vt:lpstr>휴먼둥근헤드라인</vt:lpstr>
      <vt:lpstr>Arial</vt:lpstr>
      <vt:lpstr>7_Office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46</cp:revision>
  <dcterms:created xsi:type="dcterms:W3CDTF">2022-06-20T08:31:43Z</dcterms:created>
  <dcterms:modified xsi:type="dcterms:W3CDTF">2022-07-12T04:36:42Z</dcterms:modified>
</cp:coreProperties>
</file>